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oke che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971EE84-7558-4977-893F-E8B097B38E47}">
  <a:tblStyle styleId="{2971EE84-7558-4977-893F-E8B097B38E47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82"/>
    <p:restoredTop sz="93628"/>
  </p:normalViewPr>
  <p:slideViewPr>
    <p:cSldViewPr snapToGrid="0" snapToObjects="1">
      <p:cViewPr varScale="1">
        <p:scale>
          <a:sx n="86" d="100"/>
          <a:sy n="86" d="100"/>
        </p:scale>
        <p:origin x="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8-10T07:54:53.426" idx="1">
    <p:pos x="6000" y="0"/>
    <p:text>We need to add “穿” 字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297910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zh-TW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8415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1014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5390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50010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6143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7265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zh-TW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7094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1501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4823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students to try out the character stroke order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students trace in the air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zh-TW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7209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1299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我们看这四个字， 你看到什么？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好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zh-TW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6641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衣</a:t>
            </a:r>
            <a:r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和		</a:t>
            </a:r>
            <a:r>
              <a:rPr lang="zh-TW" sz="1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衤</a:t>
            </a:r>
            <a:r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有什么不一样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这两个都是衣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zh-TW" sz="1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衤</a:t>
            </a:r>
            <a:r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一定在 左边  ； 衣 在下面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zh-TW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2539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请同学把 衣 和  “衣”圈起来。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有那几个是 衣 。 衣上下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衣偏旁都在左边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zh-TW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511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534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50" y="2171687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7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9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FFC4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9" Type="http://schemas.openxmlformats.org/officeDocument/2006/relationships/comments" Target="../comments/commen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writtenchinese.com/giffile.action?&amp;localfile=true&amp;fileName=%E8%A1%A3.gif" TargetMode="External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altLang="zh-TW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 </a:t>
            </a:r>
            <a:r>
              <a:rPr lang="en-US" altLang="zh-TW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lang="zh-TW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zh-TW" sz="3200" b="0" i="0" u="none" strike="noStrike" cap="none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Group: Middle School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altLang="zh-TW" sz="3200" b="0" i="0" u="none" strike="noStrike" cap="none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zh-TW" sz="3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zh-TW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这个字对不对？</a:t>
            </a:r>
          </a:p>
        </p:txBody>
      </p:sp>
      <p:sp>
        <p:nvSpPr>
          <p:cNvPr id="218" name="Shape 218"/>
          <p:cNvSpPr/>
          <p:nvPr/>
        </p:nvSpPr>
        <p:spPr>
          <a:xfrm>
            <a:off x="4364251" y="3244333"/>
            <a:ext cx="1659429" cy="186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衤</a:t>
            </a:r>
          </a:p>
        </p:txBody>
      </p:sp>
      <p:sp>
        <p:nvSpPr>
          <p:cNvPr id="219" name="Shape 219"/>
          <p:cNvSpPr/>
          <p:nvPr/>
        </p:nvSpPr>
        <p:spPr>
          <a:xfrm>
            <a:off x="4017953" y="3745528"/>
            <a:ext cx="1107995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彡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zh-TW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有没有这个字？</a:t>
            </a:r>
          </a:p>
        </p:txBody>
      </p:sp>
      <p:grpSp>
        <p:nvGrpSpPr>
          <p:cNvPr id="225" name="Shape 225"/>
          <p:cNvGrpSpPr/>
          <p:nvPr/>
        </p:nvGrpSpPr>
        <p:grpSpPr>
          <a:xfrm>
            <a:off x="3429202" y="3366132"/>
            <a:ext cx="2714979" cy="1873265"/>
            <a:chOff x="4017953" y="3745528"/>
            <a:chExt cx="2714979" cy="1873265"/>
          </a:xfrm>
        </p:grpSpPr>
        <p:sp>
          <p:nvSpPr>
            <p:cNvPr id="226" name="Shape 226"/>
            <p:cNvSpPr/>
            <p:nvPr/>
          </p:nvSpPr>
          <p:spPr>
            <a:xfrm>
              <a:off x="5073503" y="3756746"/>
              <a:ext cx="1659429" cy="186204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1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衤</a:t>
              </a:r>
            </a:p>
          </p:txBody>
        </p:sp>
        <p:sp>
          <p:nvSpPr>
            <p:cNvPr id="227" name="Shape 227"/>
            <p:cNvSpPr/>
            <p:nvPr/>
          </p:nvSpPr>
          <p:spPr>
            <a:xfrm>
              <a:off x="4017953" y="3745528"/>
              <a:ext cx="1659429" cy="186204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1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寸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zh-TW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有没有这个字？</a:t>
            </a:r>
          </a:p>
        </p:txBody>
      </p:sp>
      <p:grpSp>
        <p:nvGrpSpPr>
          <p:cNvPr id="233" name="Shape 233"/>
          <p:cNvGrpSpPr/>
          <p:nvPr/>
        </p:nvGrpSpPr>
        <p:grpSpPr>
          <a:xfrm>
            <a:off x="4277003" y="2106144"/>
            <a:ext cx="1708911" cy="2330275"/>
            <a:chOff x="4277003" y="2106144"/>
            <a:chExt cx="1708911" cy="2330275"/>
          </a:xfrm>
        </p:grpSpPr>
        <p:sp>
          <p:nvSpPr>
            <p:cNvPr id="234" name="Shape 234"/>
            <p:cNvSpPr/>
            <p:nvPr/>
          </p:nvSpPr>
          <p:spPr>
            <a:xfrm>
              <a:off x="4326485" y="2574372"/>
              <a:ext cx="1659429" cy="186204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1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衤</a:t>
              </a:r>
            </a:p>
          </p:txBody>
        </p:sp>
        <p:sp>
          <p:nvSpPr>
            <p:cNvPr id="235" name="Shape 235"/>
            <p:cNvSpPr/>
            <p:nvPr/>
          </p:nvSpPr>
          <p:spPr>
            <a:xfrm>
              <a:off x="4277003" y="2106144"/>
              <a:ext cx="1659429" cy="186204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1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宀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zh-TW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有没有这个字？</a:t>
            </a:r>
          </a:p>
        </p:txBody>
      </p:sp>
      <p:grpSp>
        <p:nvGrpSpPr>
          <p:cNvPr id="241" name="Shape 241"/>
          <p:cNvGrpSpPr/>
          <p:nvPr/>
        </p:nvGrpSpPr>
        <p:grpSpPr>
          <a:xfrm>
            <a:off x="3011940" y="2417916"/>
            <a:ext cx="2027311" cy="2052570"/>
            <a:chOff x="5618032" y="2608439"/>
            <a:chExt cx="2027311" cy="2052570"/>
          </a:xfrm>
        </p:grpSpPr>
        <p:sp>
          <p:nvSpPr>
            <p:cNvPr id="242" name="Shape 242"/>
            <p:cNvSpPr/>
            <p:nvPr/>
          </p:nvSpPr>
          <p:spPr>
            <a:xfrm>
              <a:off x="5985914" y="2608439"/>
              <a:ext cx="1659429" cy="186204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1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衤</a:t>
              </a:r>
            </a:p>
          </p:txBody>
        </p:sp>
        <p:sp>
          <p:nvSpPr>
            <p:cNvPr id="243" name="Shape 243"/>
            <p:cNvSpPr/>
            <p:nvPr/>
          </p:nvSpPr>
          <p:spPr>
            <a:xfrm>
              <a:off x="5618032" y="2798961"/>
              <a:ext cx="1659429" cy="186204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11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辶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zh-TW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有没有这个字？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1835864" y="4296103"/>
            <a:ext cx="1659429" cy="186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1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衬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3892642" y="4816682"/>
            <a:ext cx="1659429" cy="186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1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衫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6581206" y="3885658"/>
            <a:ext cx="1659429" cy="186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1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裙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4542408" y="2072123"/>
            <a:ext cx="1659429" cy="186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1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裤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836204" y="2210396"/>
            <a:ext cx="1659429" cy="186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1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" name="Shape 259"/>
          <p:cNvGrpSpPr/>
          <p:nvPr/>
        </p:nvGrpSpPr>
        <p:grpSpPr>
          <a:xfrm>
            <a:off x="2230173" y="1602979"/>
            <a:ext cx="4683651" cy="4520402"/>
            <a:chOff x="1772973" y="2779"/>
            <a:chExt cx="4683651" cy="4520402"/>
          </a:xfrm>
        </p:grpSpPr>
        <p:sp>
          <p:nvSpPr>
            <p:cNvPr id="260" name="Shape 260"/>
            <p:cNvSpPr/>
            <p:nvPr/>
          </p:nvSpPr>
          <p:spPr>
            <a:xfrm>
              <a:off x="3440719" y="1756352"/>
              <a:ext cx="1348158" cy="1348158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00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901"/>
                </a:srgbClr>
              </a:outerShdw>
            </a:effectLst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" name="Shape 261"/>
            <p:cNvSpPr txBox="1"/>
            <p:nvPr/>
          </p:nvSpPr>
          <p:spPr>
            <a:xfrm>
              <a:off x="3638153" y="1953785"/>
              <a:ext cx="953293" cy="953293"/>
            </a:xfrm>
            <a:prstGeom prst="rect">
              <a:avLst/>
            </a:prstGeom>
            <a:noFill/>
            <a:ln>
              <a:noFill/>
            </a:ln>
          </p:spPr>
          <p:txBody>
            <a:bodyPr lIns="39350" tIns="39350" rIns="39350" bIns="39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zh-TW" sz="6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衣</a:t>
              </a:r>
            </a:p>
          </p:txBody>
        </p:sp>
        <p:sp>
          <p:nvSpPr>
            <p:cNvPr id="262" name="Shape 262"/>
            <p:cNvSpPr/>
            <p:nvPr/>
          </p:nvSpPr>
          <p:spPr>
            <a:xfrm rot="-5400000">
              <a:off x="3912092" y="1538901"/>
              <a:ext cx="405412" cy="294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9997"/>
                  </a:moveTo>
                  <a:lnTo>
                    <a:pt x="119999" y="59997"/>
                  </a:lnTo>
                </a:path>
              </a:pathLst>
            </a:custGeom>
            <a:noFill/>
            <a:ln w="9525" cap="flat" cmpd="sng">
              <a:solidFill>
                <a:srgbClr val="3B649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" name="Shape 263"/>
            <p:cNvSpPr txBox="1"/>
            <p:nvPr/>
          </p:nvSpPr>
          <p:spPr>
            <a:xfrm rot="-5400000">
              <a:off x="4104664" y="1543510"/>
              <a:ext cx="20269" cy="20269"/>
            </a:xfrm>
            <a:prstGeom prst="rect">
              <a:avLst/>
            </a:prstGeom>
            <a:noFill/>
            <a:ln>
              <a:noFill/>
            </a:ln>
          </p:spPr>
          <p:txBody>
            <a:bodyPr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Shape 264"/>
            <p:cNvSpPr/>
            <p:nvPr/>
          </p:nvSpPr>
          <p:spPr>
            <a:xfrm>
              <a:off x="3440719" y="2779"/>
              <a:ext cx="1348158" cy="1348158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00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901"/>
                </a:srgbClr>
              </a:outerShdw>
            </a:effectLst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" name="Shape 265"/>
            <p:cNvSpPr txBox="1"/>
            <p:nvPr/>
          </p:nvSpPr>
          <p:spPr>
            <a:xfrm>
              <a:off x="3638153" y="200213"/>
              <a:ext cx="953293" cy="953293"/>
            </a:xfrm>
            <a:prstGeom prst="rect">
              <a:avLst/>
            </a:prstGeom>
            <a:noFill/>
            <a:ln>
              <a:noFill/>
            </a:ln>
          </p:spPr>
          <p:txBody>
            <a:bodyPr lIns="39350" tIns="39350" rIns="39350" bIns="39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6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Shape 266"/>
            <p:cNvSpPr/>
            <p:nvPr/>
          </p:nvSpPr>
          <p:spPr>
            <a:xfrm rot="-1080000">
              <a:off x="4745966" y="2144747"/>
              <a:ext cx="405413" cy="294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9997"/>
                  </a:moveTo>
                  <a:lnTo>
                    <a:pt x="119999" y="59997"/>
                  </a:lnTo>
                </a:path>
              </a:pathLst>
            </a:custGeom>
            <a:noFill/>
            <a:ln w="9525" cap="flat" cmpd="sng">
              <a:solidFill>
                <a:srgbClr val="3B649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7" name="Shape 267"/>
            <p:cNvSpPr txBox="1"/>
            <p:nvPr/>
          </p:nvSpPr>
          <p:spPr>
            <a:xfrm rot="-1080000">
              <a:off x="4938538" y="2149355"/>
              <a:ext cx="20269" cy="20269"/>
            </a:xfrm>
            <a:prstGeom prst="rect">
              <a:avLst/>
            </a:prstGeom>
            <a:noFill/>
            <a:ln>
              <a:noFill/>
            </a:ln>
          </p:spPr>
          <p:txBody>
            <a:bodyPr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Shape 268"/>
            <p:cNvSpPr/>
            <p:nvPr/>
          </p:nvSpPr>
          <p:spPr>
            <a:xfrm>
              <a:off x="5108466" y="1214469"/>
              <a:ext cx="1348158" cy="1348158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00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901"/>
                </a:srgbClr>
              </a:outerShdw>
            </a:effectLst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9" name="Shape 269"/>
            <p:cNvSpPr txBox="1"/>
            <p:nvPr/>
          </p:nvSpPr>
          <p:spPr>
            <a:xfrm>
              <a:off x="5305898" y="1411901"/>
              <a:ext cx="953293" cy="953293"/>
            </a:xfrm>
            <a:prstGeom prst="rect">
              <a:avLst/>
            </a:prstGeom>
            <a:noFill/>
            <a:ln>
              <a:noFill/>
            </a:ln>
          </p:spPr>
          <p:txBody>
            <a:bodyPr lIns="39350" tIns="39350" rIns="39350" bIns="39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6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Shape 270"/>
            <p:cNvSpPr/>
            <p:nvPr/>
          </p:nvSpPr>
          <p:spPr>
            <a:xfrm rot="3240000">
              <a:off x="4427455" y="3125023"/>
              <a:ext cx="405413" cy="294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9997"/>
                  </a:moveTo>
                  <a:lnTo>
                    <a:pt x="119999" y="59997"/>
                  </a:lnTo>
                </a:path>
              </a:pathLst>
            </a:custGeom>
            <a:noFill/>
            <a:ln w="9525" cap="flat" cmpd="sng">
              <a:solidFill>
                <a:srgbClr val="3B649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1" name="Shape 271"/>
            <p:cNvSpPr txBox="1"/>
            <p:nvPr/>
          </p:nvSpPr>
          <p:spPr>
            <a:xfrm rot="3240000">
              <a:off x="4620025" y="3129631"/>
              <a:ext cx="20270" cy="20270"/>
            </a:xfrm>
            <a:prstGeom prst="rect">
              <a:avLst/>
            </a:prstGeom>
            <a:noFill/>
            <a:ln>
              <a:noFill/>
            </a:ln>
          </p:spPr>
          <p:txBody>
            <a:bodyPr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Shape 272"/>
            <p:cNvSpPr/>
            <p:nvPr/>
          </p:nvSpPr>
          <p:spPr>
            <a:xfrm>
              <a:off x="4471444" y="3175023"/>
              <a:ext cx="1348158" cy="1348158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00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901"/>
                </a:srgbClr>
              </a:outerShdw>
            </a:effectLst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3" name="Shape 273"/>
            <p:cNvSpPr txBox="1"/>
            <p:nvPr/>
          </p:nvSpPr>
          <p:spPr>
            <a:xfrm>
              <a:off x="4668876" y="3372455"/>
              <a:ext cx="953293" cy="953293"/>
            </a:xfrm>
            <a:prstGeom prst="rect">
              <a:avLst/>
            </a:prstGeom>
            <a:noFill/>
            <a:ln>
              <a:noFill/>
            </a:ln>
          </p:spPr>
          <p:txBody>
            <a:bodyPr lIns="39350" tIns="39350" rIns="39350" bIns="39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6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Shape 274"/>
            <p:cNvSpPr/>
            <p:nvPr/>
          </p:nvSpPr>
          <p:spPr>
            <a:xfrm rot="7560000">
              <a:off x="3396731" y="3125023"/>
              <a:ext cx="405413" cy="294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9997"/>
                  </a:moveTo>
                  <a:lnTo>
                    <a:pt x="119999" y="59997"/>
                  </a:lnTo>
                </a:path>
              </a:pathLst>
            </a:custGeom>
            <a:noFill/>
            <a:ln w="9525" cap="flat" cmpd="sng">
              <a:solidFill>
                <a:srgbClr val="3B649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5" name="Shape 275"/>
            <p:cNvSpPr txBox="1"/>
            <p:nvPr/>
          </p:nvSpPr>
          <p:spPr>
            <a:xfrm rot="-3240000">
              <a:off x="3589302" y="3129631"/>
              <a:ext cx="20270" cy="20270"/>
            </a:xfrm>
            <a:prstGeom prst="rect">
              <a:avLst/>
            </a:prstGeom>
            <a:noFill/>
            <a:ln>
              <a:noFill/>
            </a:ln>
          </p:spPr>
          <p:txBody>
            <a:bodyPr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Shape 276"/>
            <p:cNvSpPr/>
            <p:nvPr/>
          </p:nvSpPr>
          <p:spPr>
            <a:xfrm>
              <a:off x="2409996" y="3175023"/>
              <a:ext cx="1348158" cy="1348158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00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901"/>
                </a:srgbClr>
              </a:outerShdw>
            </a:effectLst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7" name="Shape 277"/>
            <p:cNvSpPr txBox="1"/>
            <p:nvPr/>
          </p:nvSpPr>
          <p:spPr>
            <a:xfrm>
              <a:off x="2607428" y="3372455"/>
              <a:ext cx="953293" cy="953293"/>
            </a:xfrm>
            <a:prstGeom prst="rect">
              <a:avLst/>
            </a:prstGeom>
            <a:noFill/>
            <a:ln>
              <a:noFill/>
            </a:ln>
          </p:spPr>
          <p:txBody>
            <a:bodyPr lIns="39350" tIns="39350" rIns="39350" bIns="39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6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Shape 278"/>
            <p:cNvSpPr/>
            <p:nvPr/>
          </p:nvSpPr>
          <p:spPr>
            <a:xfrm rot="-9720000">
              <a:off x="3078220" y="2144746"/>
              <a:ext cx="405413" cy="294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9997"/>
                  </a:moveTo>
                  <a:lnTo>
                    <a:pt x="119999" y="59997"/>
                  </a:lnTo>
                </a:path>
              </a:pathLst>
            </a:custGeom>
            <a:noFill/>
            <a:ln w="9525" cap="flat" cmpd="sng">
              <a:solidFill>
                <a:srgbClr val="3B649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9" name="Shape 279"/>
            <p:cNvSpPr txBox="1"/>
            <p:nvPr/>
          </p:nvSpPr>
          <p:spPr>
            <a:xfrm rot="1080000">
              <a:off x="3270791" y="2149354"/>
              <a:ext cx="20269" cy="20269"/>
            </a:xfrm>
            <a:prstGeom prst="rect">
              <a:avLst/>
            </a:prstGeom>
            <a:noFill/>
            <a:ln>
              <a:noFill/>
            </a:ln>
          </p:spPr>
          <p:txBody>
            <a:bodyPr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Shape 280"/>
            <p:cNvSpPr/>
            <p:nvPr/>
          </p:nvSpPr>
          <p:spPr>
            <a:xfrm>
              <a:off x="1772973" y="1214469"/>
              <a:ext cx="1348158" cy="1348158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00" scaled="0"/>
            </a:gradFill>
            <a:ln>
              <a:noFill/>
            </a:ln>
            <a:effectLst>
              <a:outerShdw blurRad="39999" dist="23000" dir="5400000" rotWithShape="0">
                <a:srgbClr val="000000">
                  <a:alpha val="34901"/>
                </a:srgbClr>
              </a:outerShdw>
            </a:effectLst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1" name="Shape 281"/>
            <p:cNvSpPr txBox="1"/>
            <p:nvPr/>
          </p:nvSpPr>
          <p:spPr>
            <a:xfrm>
              <a:off x="1970406" y="1411901"/>
              <a:ext cx="953293" cy="953293"/>
            </a:xfrm>
            <a:prstGeom prst="rect">
              <a:avLst/>
            </a:prstGeom>
            <a:noFill/>
            <a:ln>
              <a:noFill/>
            </a:ln>
          </p:spPr>
          <p:txBody>
            <a:bodyPr lIns="39350" tIns="39350" rIns="39350" bIns="39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6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2" name="Shape 282"/>
          <p:cNvSpPr txBox="1"/>
          <p:nvPr/>
        </p:nvSpPr>
        <p:spPr>
          <a:xfrm>
            <a:off x="3001953" y="5163089"/>
            <a:ext cx="1107995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睡衣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4824848" y="5048944"/>
            <a:ext cx="2075195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yǒng衣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Shape 284"/>
          <p:cNvSpPr txBox="1"/>
          <p:nvPr/>
        </p:nvSpPr>
        <p:spPr>
          <a:xfrm>
            <a:off x="2325589" y="3159346"/>
            <a:ext cx="1107995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雪衣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5726980" y="3157767"/>
            <a:ext cx="1107995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雨衣</a:t>
            </a:r>
          </a:p>
        </p:txBody>
      </p:sp>
      <p:sp>
        <p:nvSpPr>
          <p:cNvPr id="286" name="Shape 286"/>
          <p:cNvSpPr/>
          <p:nvPr/>
        </p:nvSpPr>
        <p:spPr>
          <a:xfrm>
            <a:off x="3934114" y="1885809"/>
            <a:ext cx="1469119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毛衣</a:t>
            </a:r>
          </a:p>
        </p:txBody>
      </p:sp>
      <p:pic>
        <p:nvPicPr>
          <p:cNvPr id="287" name="Shape 2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960" y="3299096"/>
            <a:ext cx="1709569" cy="2949257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Shape 288"/>
          <p:cNvSpPr txBox="1"/>
          <p:nvPr/>
        </p:nvSpPr>
        <p:spPr>
          <a:xfrm>
            <a:off x="571074" y="6248353"/>
            <a:ext cx="800218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睡觉</a:t>
            </a:r>
          </a:p>
        </p:txBody>
      </p:sp>
      <p:pic>
        <p:nvPicPr>
          <p:cNvPr id="289" name="Shape 2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17665" y="241738"/>
            <a:ext cx="1682413" cy="2186283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Shape 290"/>
          <p:cNvSpPr txBox="1"/>
          <p:nvPr/>
        </p:nvSpPr>
        <p:spPr>
          <a:xfrm>
            <a:off x="7589492" y="2411766"/>
            <a:ext cx="1210588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下雨</a:t>
            </a:r>
          </a:p>
        </p:txBody>
      </p:sp>
      <p:pic>
        <p:nvPicPr>
          <p:cNvPr id="291" name="Shape 29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8751" y="0"/>
            <a:ext cx="1999126" cy="2655251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/>
          <p:nvPr/>
        </p:nvSpPr>
        <p:spPr>
          <a:xfrm>
            <a:off x="280402" y="2820728"/>
            <a:ext cx="139867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下雪 （xuě)</a:t>
            </a:r>
          </a:p>
        </p:txBody>
      </p:sp>
      <p:pic>
        <p:nvPicPr>
          <p:cNvPr id="293" name="Shape 293"/>
          <p:cNvPicPr preferRelativeResize="0"/>
          <p:nvPr/>
        </p:nvPicPr>
        <p:blipFill rotWithShape="1">
          <a:blip r:embed="rId6">
            <a:alphaModFix/>
          </a:blip>
          <a:srcRect l="6200" t="5103" r="6825" b="8732"/>
          <a:stretch/>
        </p:blipFill>
        <p:spPr>
          <a:xfrm>
            <a:off x="4394826" y="162645"/>
            <a:ext cx="1415318" cy="1402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Shape 29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879586" y="141516"/>
            <a:ext cx="1455321" cy="1423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Shape 29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753654" y="4680916"/>
            <a:ext cx="2213546" cy="1197492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Shape 296"/>
          <p:cNvSpPr txBox="1"/>
          <p:nvPr/>
        </p:nvSpPr>
        <p:spPr>
          <a:xfrm>
            <a:off x="6818106" y="5970951"/>
            <a:ext cx="2149096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yóuyǒng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-TW"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衣</a:t>
            </a:r>
            <a:r>
              <a:rPr lang="zh-TW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yī </a:t>
            </a: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2108200"/>
            <a:ext cx="7619999" cy="264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-TW"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衣</a:t>
            </a:r>
            <a:r>
              <a:rPr lang="zh-TW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yī </a:t>
            </a:r>
          </a:p>
        </p:txBody>
      </p:sp>
      <p:pic>
        <p:nvPicPr>
          <p:cNvPr id="116" name="Shape 11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-71845" r="-71845"/>
          <a:stretch/>
        </p:blipFill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zh-TW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zěnme xiě 衣</a:t>
            </a:r>
          </a:p>
        </p:txBody>
      </p:sp>
      <p:pic>
        <p:nvPicPr>
          <p:cNvPr id="123" name="Shape 12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-40915" r="-40915"/>
          <a:stretch/>
        </p:blipFill>
        <p:spPr>
          <a:xfrm>
            <a:off x="160304" y="1286784"/>
            <a:ext cx="8229600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701225" y="89869"/>
            <a:ext cx="7440900" cy="629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zh-TW" sz="3000" u="sng">
                <a:solidFill>
                  <a:schemeClr val="hlink"/>
                </a:solidFill>
              </a:rPr>
              <a:t>A</a:t>
            </a:r>
            <a:r>
              <a:rPr lang="zh-TW" sz="30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nimation of</a:t>
            </a:r>
            <a:r>
              <a:rPr lang="zh-TW" sz="4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 </a:t>
            </a:r>
            <a:r>
              <a:rPr lang="zh-TW" sz="4400" b="0" i="0" u="sng" strike="noStrike" cap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衣</a:t>
            </a:r>
          </a:p>
        </p:txBody>
      </p:sp>
      <p:pic>
        <p:nvPicPr>
          <p:cNvPr id="129" name="Shape 129" descr="0001.gi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 l="-40909" r="-40909"/>
          <a:stretch/>
        </p:blipFill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/>
        </p:nvSpPr>
        <p:spPr>
          <a:xfrm>
            <a:off x="2124275" y="719275"/>
            <a:ext cx="6121200" cy="93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 sz="4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看笔顺, 写写看 ✏️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zh-TW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你学了什么衣服？ </a:t>
            </a:r>
          </a:p>
        </p:txBody>
      </p:sp>
      <p:pic>
        <p:nvPicPr>
          <p:cNvPr id="137" name="Shape 137" descr="https://encrypted-tbn0.google.com/images?q=tbn:ANd9GcS66DS9NmPDdPAypZX3TRiAnqP4OY6jNKqOAbF88e_JyOlpRDDz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50883" y="1693530"/>
            <a:ext cx="2057400" cy="2200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 txBox="1"/>
          <p:nvPr/>
        </p:nvSpPr>
        <p:spPr>
          <a:xfrm>
            <a:off x="325251" y="1693525"/>
            <a:ext cx="3073500" cy="181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chèn shān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7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衬衫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6449251" y="5361033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6633924" y="4186975"/>
            <a:ext cx="2810700" cy="230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7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qún zi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7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裙子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7082731" y="1570420"/>
            <a:ext cx="2044149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wà zi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7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袜子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2517950" y="4206875"/>
            <a:ext cx="2810700" cy="230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7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kù zi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7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裤子</a:t>
            </a:r>
          </a:p>
        </p:txBody>
      </p:sp>
      <p:pic>
        <p:nvPicPr>
          <p:cNvPr id="143" name="Shape 143" descr="https://encrypted-tbn2.google.com/images?q=tbn:ANd9GcRbakBYy1K3WsTAut9npC7FLfMgkTe6fLTo0Ejuvd6OJm5Fdi7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9134" y="4309628"/>
            <a:ext cx="2338814" cy="2425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 descr="https://encrypted-tbn2.google.com/images?q=tbn:ANd9GcReHSQV7yv8e7Kpf-HkhKCwFM4b10aXDVSmPuQFKL5L4VYRydBW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49273" y="4887217"/>
            <a:ext cx="2111829" cy="1847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6">
            <a:alphaModFix/>
          </a:blip>
          <a:srcRect l="521" r="9554"/>
          <a:stretch/>
        </p:blipFill>
        <p:spPr>
          <a:xfrm>
            <a:off x="5030746" y="1875774"/>
            <a:ext cx="1887042" cy="185307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/>
          <p:nvPr/>
        </p:nvSpPr>
        <p:spPr>
          <a:xfrm>
            <a:off x="457200" y="2391846"/>
            <a:ext cx="395861" cy="1204169"/>
          </a:xfrm>
          <a:prstGeom prst="donut">
            <a:avLst>
              <a:gd name="adj" fmla="val 3319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1355792" y="2495630"/>
            <a:ext cx="395861" cy="1204169"/>
          </a:xfrm>
          <a:prstGeom prst="donut">
            <a:avLst>
              <a:gd name="adj" fmla="val 3319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7148707" y="2391846"/>
            <a:ext cx="395861" cy="1204169"/>
          </a:xfrm>
          <a:prstGeom prst="donut">
            <a:avLst>
              <a:gd name="adj" fmla="val 3319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6719857" y="5417723"/>
            <a:ext cx="395861" cy="1204169"/>
          </a:xfrm>
          <a:prstGeom prst="donut">
            <a:avLst>
              <a:gd name="adj" fmla="val 3319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2595093" y="5413782"/>
            <a:ext cx="395861" cy="1204169"/>
          </a:xfrm>
          <a:prstGeom prst="donut">
            <a:avLst>
              <a:gd name="adj" fmla="val 3319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5393619" y="431754"/>
            <a:ext cx="626782" cy="914400"/>
          </a:xfrm>
          <a:prstGeom prst="donut">
            <a:avLst>
              <a:gd name="adj" fmla="val 1517"/>
            </a:avLst>
          </a:prstGeom>
          <a:solidFill>
            <a:srgbClr val="70CD16"/>
          </a:solidFill>
          <a:ln w="9525" cap="flat" cmpd="sng">
            <a:solidFill>
              <a:srgbClr val="70CD16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538CD5"/>
              </a:buClr>
              <a:buSzPct val="25000"/>
              <a:buFont typeface="Calibri"/>
              <a:buNone/>
            </a:pPr>
            <a:r>
              <a:rPr lang="zh-TW" sz="4400" b="0" i="0" u="none" strike="noStrike" cap="none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衣</a:t>
            </a:r>
            <a:r>
              <a:rPr lang="zh-TW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和		</a:t>
            </a:r>
            <a:r>
              <a:rPr lang="zh-TW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衤</a:t>
            </a:r>
            <a:r>
              <a:rPr lang="zh-TW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3">
            <a:alphaModFix/>
          </a:blip>
          <a:srcRect l="28863" t="20671" r="28494" b="56224"/>
          <a:stretch/>
        </p:blipFill>
        <p:spPr>
          <a:xfrm>
            <a:off x="1533966" y="1936734"/>
            <a:ext cx="5542067" cy="3886172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Shape 159"/>
          <p:cNvSpPr txBox="1"/>
          <p:nvPr/>
        </p:nvSpPr>
        <p:spPr>
          <a:xfrm>
            <a:off x="2243217" y="592188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2427883" y="5822907"/>
            <a:ext cx="3803707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5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人</a:t>
            </a:r>
            <a:r>
              <a:rPr lang="zh-TW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zh-TW" sz="5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72068" y="2028944"/>
            <a:ext cx="1625503" cy="1625503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/>
          <p:nvPr/>
        </p:nvSpPr>
        <p:spPr>
          <a:xfrm>
            <a:off x="2556608" y="2028944"/>
            <a:ext cx="392655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558ED5"/>
              </a:buClr>
              <a:buSzPct val="25000"/>
              <a:buFont typeface="Calibri"/>
              <a:buNone/>
            </a:pPr>
            <a:r>
              <a:rPr lang="zh-TW" sz="4400" b="0" i="0" u="none" strike="noStrike" cap="none" dirty="0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衣</a:t>
            </a:r>
            <a:r>
              <a:rPr lang="zh-TW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zh-TW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和</a:t>
            </a:r>
            <a:r>
              <a:rPr lang="en-US" altLang="zh-TW" sz="44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zh-TW" sz="4400" b="0" i="0" u="none" strike="noStrike" cap="none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衤</a:t>
            </a:r>
            <a:r>
              <a:rPr lang="zh-TW" sz="44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zh-TW"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9" name="Shape 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78964" y="2011301"/>
            <a:ext cx="1907835" cy="1907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24317" y="4405346"/>
            <a:ext cx="1889896" cy="1889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730242" y="1913476"/>
            <a:ext cx="1916758" cy="19167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881381" y="4529771"/>
            <a:ext cx="1684319" cy="1684319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Shape 173"/>
          <p:cNvSpPr txBox="1"/>
          <p:nvPr/>
        </p:nvSpPr>
        <p:spPr>
          <a:xfrm>
            <a:off x="293460" y="1913476"/>
            <a:ext cx="392655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4568907" y="2094926"/>
            <a:ext cx="392655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6889832" y="1781511"/>
            <a:ext cx="392655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494827" y="4206350"/>
            <a:ext cx="392655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2672068" y="4074385"/>
            <a:ext cx="392655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4964769" y="4156862"/>
            <a:ext cx="392655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7086160" y="4222846"/>
            <a:ext cx="392655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441553" y="4405346"/>
            <a:ext cx="1642213" cy="1608403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/>
        </p:nvSpPr>
        <p:spPr>
          <a:xfrm>
            <a:off x="5757332" y="6116133"/>
            <a:ext cx="700995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collar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7907867" y="6029425"/>
            <a:ext cx="94625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bedding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3064725" y="6283867"/>
            <a:ext cx="93847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clothing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3226465" y="3734471"/>
            <a:ext cx="776737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sleeve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7772400" y="3744857"/>
            <a:ext cx="6229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robe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5032369" y="3811601"/>
            <a:ext cx="1614632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robe of a monk </a:t>
            </a:r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9">
            <a:alphaModFix/>
          </a:blip>
          <a:srcRect l="18630" r="23742"/>
          <a:stretch/>
        </p:blipFill>
        <p:spPr>
          <a:xfrm>
            <a:off x="887483" y="4529771"/>
            <a:ext cx="1396683" cy="1499653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 txBox="1"/>
          <p:nvPr/>
        </p:nvSpPr>
        <p:spPr>
          <a:xfrm>
            <a:off x="1320800" y="6264891"/>
            <a:ext cx="697627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dress</a:t>
            </a:r>
          </a:p>
        </p:txBody>
      </p:sp>
      <p:pic>
        <p:nvPicPr>
          <p:cNvPr id="189" name="Shape 189"/>
          <p:cNvPicPr preferRelativeResize="0"/>
          <p:nvPr/>
        </p:nvPicPr>
        <p:blipFill rotWithShape="1">
          <a:blip r:embed="rId10">
            <a:alphaModFix/>
          </a:blip>
          <a:srcRect l="20139" t="16565" r="17789" b="16154"/>
          <a:stretch/>
        </p:blipFill>
        <p:spPr>
          <a:xfrm>
            <a:off x="686116" y="2011301"/>
            <a:ext cx="1513558" cy="16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Shape 190"/>
          <p:cNvSpPr txBox="1"/>
          <p:nvPr/>
        </p:nvSpPr>
        <p:spPr>
          <a:xfrm>
            <a:off x="703049" y="3746458"/>
            <a:ext cx="1614632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robe of a monk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zh-TW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请你找一找 </a:t>
            </a:r>
            <a:r>
              <a:rPr lang="zh-TW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衤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626781" y="1863991"/>
            <a:ext cx="877162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杉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3562758" y="1863991"/>
            <a:ext cx="877162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衫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4288505" y="3562400"/>
            <a:ext cx="877162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视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1369023" y="4734205"/>
            <a:ext cx="877162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祝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3249366" y="5113601"/>
            <a:ext cx="877162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礼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4885266" y="5575267"/>
            <a:ext cx="877162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神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7570860" y="5245566"/>
            <a:ext cx="877162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祖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5723505" y="4256253"/>
            <a:ext cx="877162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衬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6003907" y="2177405"/>
            <a:ext cx="877162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裙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2246185" y="3100734"/>
            <a:ext cx="877162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袜 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7884252" y="3167133"/>
            <a:ext cx="877162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村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472893" y="3404919"/>
            <a:ext cx="103105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裤</a:t>
            </a:r>
          </a:p>
        </p:txBody>
      </p:sp>
      <p:sp>
        <p:nvSpPr>
          <p:cNvPr id="208" name="Shape 208"/>
          <p:cNvSpPr/>
          <p:nvPr/>
        </p:nvSpPr>
        <p:spPr>
          <a:xfrm>
            <a:off x="4126530" y="3404919"/>
            <a:ext cx="1168124" cy="1329285"/>
          </a:xfrm>
          <a:prstGeom prst="donut">
            <a:avLst>
              <a:gd name="adj" fmla="val 9019"/>
            </a:avLst>
          </a:prstGeom>
          <a:solidFill>
            <a:schemeClr val="accent6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Shape 209"/>
          <p:cNvSpPr/>
          <p:nvPr/>
        </p:nvSpPr>
        <p:spPr>
          <a:xfrm>
            <a:off x="4634883" y="5427016"/>
            <a:ext cx="1369022" cy="1071581"/>
          </a:xfrm>
          <a:prstGeom prst="donut">
            <a:avLst>
              <a:gd name="adj" fmla="val 9019"/>
            </a:avLst>
          </a:prstGeom>
          <a:solidFill>
            <a:schemeClr val="accent6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Shape 210"/>
          <p:cNvSpPr/>
          <p:nvPr/>
        </p:nvSpPr>
        <p:spPr>
          <a:xfrm>
            <a:off x="7491356" y="5167346"/>
            <a:ext cx="1195443" cy="1166922"/>
          </a:xfrm>
          <a:prstGeom prst="donut">
            <a:avLst>
              <a:gd name="adj" fmla="val 9019"/>
            </a:avLst>
          </a:prstGeom>
          <a:solidFill>
            <a:schemeClr val="accent6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/>
          <p:nvPr/>
        </p:nvSpPr>
        <p:spPr>
          <a:xfrm>
            <a:off x="1138103" y="4761285"/>
            <a:ext cx="1169029" cy="968559"/>
          </a:xfrm>
          <a:prstGeom prst="donut">
            <a:avLst>
              <a:gd name="adj" fmla="val 9019"/>
            </a:avLst>
          </a:prstGeom>
          <a:solidFill>
            <a:schemeClr val="accent6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3214707" y="5167344"/>
            <a:ext cx="928317" cy="980381"/>
          </a:xfrm>
          <a:prstGeom prst="donut">
            <a:avLst>
              <a:gd name="adj" fmla="val 9019"/>
            </a:avLst>
          </a:prstGeom>
          <a:solidFill>
            <a:schemeClr val="accent6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200</Words>
  <Application>Microsoft Macintosh PowerPoint</Application>
  <PresentationFormat>On-screen Show (4:3)</PresentationFormat>
  <Paragraphs>95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Comic Sans MS</vt:lpstr>
      <vt:lpstr>Arial</vt:lpstr>
      <vt:lpstr>Office Theme</vt:lpstr>
      <vt:lpstr>Day 1</vt:lpstr>
      <vt:lpstr>衣  yī </vt:lpstr>
      <vt:lpstr>衣  yī </vt:lpstr>
      <vt:lpstr>zěnme xiě 衣</vt:lpstr>
      <vt:lpstr>Animation of 衣</vt:lpstr>
      <vt:lpstr>你学了什么衣服？ </vt:lpstr>
      <vt:lpstr>衣  和  衤  </vt:lpstr>
      <vt:lpstr>衣  和 衤 </vt:lpstr>
      <vt:lpstr>请你找一找 衤</vt:lpstr>
      <vt:lpstr>这个字对不对？</vt:lpstr>
      <vt:lpstr>有没有这个字？</vt:lpstr>
      <vt:lpstr>有没有这个字？</vt:lpstr>
      <vt:lpstr>有没有这个字？</vt:lpstr>
      <vt:lpstr>有没有这个字？</vt:lpstr>
      <vt:lpstr>PowerPoint Presentation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 Activity 3</dc:title>
  <cp:lastModifiedBy>Microsoft Office User</cp:lastModifiedBy>
  <cp:revision>7</cp:revision>
  <dcterms:modified xsi:type="dcterms:W3CDTF">2017-01-01T18:53:01Z</dcterms:modified>
</cp:coreProperties>
</file>